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9" r:id="rId4"/>
    <p:sldId id="259" r:id="rId5"/>
    <p:sldId id="260" r:id="rId6"/>
    <p:sldId id="261" r:id="rId7"/>
    <p:sldId id="267"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A0EDC-1E02-4668-9AEF-DFC883602FDE}" type="datetimeFigureOut">
              <a:rPr lang="en-US" smtClean="0"/>
              <a:pPr/>
              <a:t>11/29/2014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6C9C2-A40B-490A-864F-D498200D24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he.wikipedia.org/wiki/%D7%A9%D7%A0%D7%95%D7%AA_%D7%94-60" TargetMode="External"/><Relationship Id="rId13" Type="http://schemas.openxmlformats.org/officeDocument/2006/relationships/hyperlink" Target="http://he.wikipedia.org/wiki/%D7%97%D7%A7%D7%9C%D7%90%D7%95%D7%AA" TargetMode="External"/><Relationship Id="rId3" Type="http://schemas.openxmlformats.org/officeDocument/2006/relationships/hyperlink" Target="http://he.wikipedia.org/wiki/%D7%9E%D7%99%D7%9D" TargetMode="External"/><Relationship Id="rId7" Type="http://schemas.openxmlformats.org/officeDocument/2006/relationships/hyperlink" Target="http://he.wikipedia.org/wiki/%D7%A9%D7%A0%D7%95%D7%AA_%D7%94-50" TargetMode="External"/><Relationship Id="rId12" Type="http://schemas.openxmlformats.org/officeDocument/2006/relationships/hyperlink" Target="http://he.wikipedia.org/wiki/%D7%93%D7%A9%D7%9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he.wikipedia.org/wiki/%D7%A9%D7%9E%D7%97%D7%94_%D7%91%D7%9C%D7%90%D7%A1" TargetMode="External"/><Relationship Id="rId11" Type="http://schemas.openxmlformats.org/officeDocument/2006/relationships/hyperlink" Target="http://he.wikipedia.org/wiki/%D7%A0%D7%98%D7%A4%D7%99%D7%9D" TargetMode="External"/><Relationship Id="rId5" Type="http://schemas.openxmlformats.org/officeDocument/2006/relationships/hyperlink" Target="http://he.wikipedia.org/wiki/%D7%94%D7%A9%D7%A7%D7%99%D7%94_%D7%91%D7%98%D7%A4%D7%98%D7%95%D7%A3" TargetMode="External"/><Relationship Id="rId10" Type="http://schemas.openxmlformats.org/officeDocument/2006/relationships/hyperlink" Target="http://he.wikipedia.org/wiki/1966" TargetMode="External"/><Relationship Id="rId4" Type="http://schemas.openxmlformats.org/officeDocument/2006/relationships/hyperlink" Target="http://he.wikipedia.org/wiki/%D7%94%D7%A9%D7%A7%D7%99%D7%94" TargetMode="External"/><Relationship Id="rId9" Type="http://schemas.openxmlformats.org/officeDocument/2006/relationships/hyperlink" Target="http://he.wikipedia.org/wiki/195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he.wikipedia.org/wiki/%D7%98%D7%9B%D7%A0%D7%95%D7%9C%D7%95%D7%92%D7%99%D7%94" TargetMode="External"/><Relationship Id="rId13" Type="http://schemas.openxmlformats.org/officeDocument/2006/relationships/hyperlink" Target="http://he.wikipedia.org/wiki/%D7%94%D7%91%D7%95%D7%A8%D7%A1%D7%94_%D7%9C%D7%A0%D7%99%D7%99%D7%A8%D7%95%D7%AA_%D7%A2%D7%A8%D7%9A_%D7%91%D7%AA%D7%9C_%D7%90%D7%91%D7%99%D7%91" TargetMode="External"/><Relationship Id="rId3" Type="http://schemas.openxmlformats.org/officeDocument/2006/relationships/hyperlink" Target="http://he.wikipedia.org/wiki/SpaceIL" TargetMode="External"/><Relationship Id="rId7" Type="http://schemas.openxmlformats.org/officeDocument/2006/relationships/hyperlink" Target="http://he.wikipedia.org/wiki/%D7%90%D7%A0%D7%92%D7%9C%D7%99%D7%AA" TargetMode="External"/><Relationship Id="rId12" Type="http://schemas.openxmlformats.org/officeDocument/2006/relationships/hyperlink" Target="http://he.wikipedia.org/wiki/%D7%A0%D7%90%D7%A1%D7%93%22%D7%A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he.wikipedia.org/wiki/%D7%A7%D7%A8%D7%9F_%D7%94%D7%95%D7%9F_%D7%A1%D7%99%D7%9B%D7%95%D7%9F" TargetMode="External"/><Relationship Id="rId11" Type="http://schemas.openxmlformats.org/officeDocument/2006/relationships/hyperlink" Target="http://he.wikipedia.org/wiki/%D7%97%D7%91%D7%A8%D7%94_%D7%A6%D7%99%D7%91%D7%95%D7%A8%D7%99%D7%AA" TargetMode="External"/><Relationship Id="rId5" Type="http://schemas.openxmlformats.org/officeDocument/2006/relationships/hyperlink" Target="http://he.wikipedia.org/wiki/%D7%99%D7%A0%D7%A7%D7%99_%D7%9E%D7%A8%D7%92%D7%9C%D7%99%D7%AA" TargetMode="External"/><Relationship Id="rId15" Type="http://schemas.openxmlformats.org/officeDocument/2006/relationships/hyperlink" Target="http://he.wikipedia.org/wiki/%D7%90%D7%9C%D7%90%D7%93%D7%99%D7%9F_(%D7%97%D7%91%D7%A8%D7%94)" TargetMode="External"/><Relationship Id="rId10" Type="http://schemas.openxmlformats.org/officeDocument/2006/relationships/hyperlink" Target="http://he.wikipedia.org/wiki/%D7%AA%D7%95%D7%9B%D7%A0%D7%94" TargetMode="External"/><Relationship Id="rId4" Type="http://schemas.openxmlformats.org/officeDocument/2006/relationships/hyperlink" Target="http://he.wikipedia.org/wiki/Google_Lunar_X_PRIZE" TargetMode="External"/><Relationship Id="rId9" Type="http://schemas.openxmlformats.org/officeDocument/2006/relationships/hyperlink" Target="http://he.wikipedia.org/wiki/%D7%90%D7%91%D7%98%D7%97%D7%AA_%D7%9E%D7%99%D7%93%D7%A2" TargetMode="External"/><Relationship Id="rId14" Type="http://schemas.openxmlformats.org/officeDocument/2006/relationships/hyperlink" Target="http://he.wikipedia.org/wiki/%D7%A1%D7%9F_%D7%A4%D7%A8%D7%A0%D7%A1%D7%99%D7%A1%D7%A7%D7%9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קישור</a:t>
            </a:r>
            <a:r>
              <a:rPr lang="he-IL" baseline="0" dirty="0" smtClean="0"/>
              <a:t> לשיר חביב שמדבר על יזמות</a:t>
            </a:r>
          </a:p>
          <a:p>
            <a:pPr algn="r" rtl="1"/>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mtClean="0"/>
              <a:t>ציפיות נוספות</a:t>
            </a:r>
          </a:p>
          <a:p>
            <a:pPr algn="r" rtl="1"/>
            <a:r>
              <a:rPr lang="he-IL" dirty="0" smtClean="0"/>
              <a:t>לגבי </a:t>
            </a:r>
            <a:r>
              <a:rPr lang="he-IL" dirty="0" smtClean="0"/>
              <a:t>המפגשים</a:t>
            </a:r>
            <a:r>
              <a:rPr lang="he-IL" baseline="0" dirty="0" smtClean="0"/>
              <a:t> הבאים –רובם יתקיימו בהר הצופים- ואנחנו מוקדי העניין</a:t>
            </a:r>
          </a:p>
          <a:p>
            <a:pPr algn="r" rtl="1"/>
            <a:r>
              <a:rPr lang="he-IL" baseline="0" dirty="0" smtClean="0"/>
              <a:t>קביעת יום ושעה?</a:t>
            </a:r>
          </a:p>
          <a:p>
            <a:pPr algn="r" rtl="1"/>
            <a:r>
              <a:rPr lang="he-IL" baseline="0" dirty="0" smtClean="0"/>
              <a:t>יש אפשרות להזמין אורחים, יזמים מדהימים שפגשתם (בהתנדבות) שאנחנו נגיע למקומות</a:t>
            </a:r>
          </a:p>
          <a:p>
            <a:pPr algn="r" rtl="1"/>
            <a:r>
              <a:rPr lang="he-IL" baseline="0" dirty="0" smtClean="0"/>
              <a:t>מה אתם הייתם רוצים אילו תכנים? רעיונות</a:t>
            </a:r>
            <a:r>
              <a:rPr lang="he-IL" baseline="0" dirty="0" smtClean="0"/>
              <a:t>?</a:t>
            </a:r>
            <a:endParaRPr lang="he-IL" baseline="0" dirty="0" smtClean="0"/>
          </a:p>
        </p:txBody>
      </p:sp>
      <p:sp>
        <p:nvSpPr>
          <p:cNvPr id="4" name="Slide Number Placeholder 3"/>
          <p:cNvSpPr>
            <a:spLocks noGrp="1"/>
          </p:cNvSpPr>
          <p:nvPr>
            <p:ph type="sldNum" sz="quarter" idx="10"/>
          </p:nvPr>
        </p:nvSpPr>
        <p:spPr/>
        <p:txBody>
          <a:bodyPr/>
          <a:lstStyle/>
          <a:p>
            <a:fld id="{21B6C9C2-A40B-490A-864F-D498200D24AD}"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להפיג בדידות</a:t>
            </a:r>
          </a:p>
          <a:p>
            <a:pPr algn="r" rtl="1"/>
            <a:r>
              <a:rPr lang="he-IL" dirty="0" smtClean="0"/>
              <a:t>שיתוף מידע לבטים, תחושות, דילמות</a:t>
            </a:r>
          </a:p>
          <a:p>
            <a:pPr algn="r" rtl="1"/>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אנחנו לא בעבודת צוות אבל</a:t>
            </a:r>
            <a:r>
              <a:rPr lang="he-IL" baseline="0" dirty="0" smtClean="0"/>
              <a:t> כן מרחב להתייעצות, איך להתמודד עם דילמות- כל אחד מגיע עם הכלים המקצועיים והאיישים שלו </a:t>
            </a:r>
          </a:p>
          <a:p>
            <a:pPr algn="r" rtl="1"/>
            <a:r>
              <a:rPr lang="he-IL" baseline="0" dirty="0" smtClean="0"/>
              <a:t>לחלוק מידע, מחשבות, רעיונות </a:t>
            </a:r>
          </a:p>
          <a:p>
            <a:pPr algn="r" rtl="1"/>
            <a:r>
              <a:rPr lang="he-IL" dirty="0" smtClean="0"/>
              <a:t>,התמודדות עם תחושה של מבוי סתום</a:t>
            </a:r>
          </a:p>
          <a:p>
            <a:pPr algn="r" rtl="1"/>
            <a:r>
              <a:rPr lang="he-IL" dirty="0" smtClean="0"/>
              <a:t>היכרות עם דרכי חשיבה אחרות, כיווני מחקר שונים, לשמוע להבין את הסוגיה ממספר כיוונים</a:t>
            </a:r>
          </a:p>
          <a:p>
            <a:pPr algn="r" rtl="1"/>
            <a:endParaRPr lang="en-US" dirty="0" smtClean="0"/>
          </a:p>
          <a:p>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he-IL" dirty="0" smtClean="0"/>
              <a:t>השראה כיווני מחקר חדשים, דיסצפלינות</a:t>
            </a:r>
            <a:r>
              <a:rPr lang="he-IL" baseline="0" dirty="0" smtClean="0"/>
              <a:t> שונות</a:t>
            </a:r>
          </a:p>
          <a:p>
            <a:pPr algn="r"/>
            <a:r>
              <a:rPr lang="he-IL" dirty="0" smtClean="0"/>
              <a:t> סיעור מוחות,  ביקורתיות, רפלקציה</a:t>
            </a:r>
          </a:p>
          <a:p>
            <a:pPr algn="r"/>
            <a:r>
              <a:rPr lang="he-IL" dirty="0" smtClean="0"/>
              <a:t>אבל בחן</a:t>
            </a:r>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he-IL" dirty="0" smtClean="0"/>
              <a:t>טפטפות</a:t>
            </a:r>
            <a:r>
              <a:rPr lang="he-IL" baseline="0" dirty="0" smtClean="0"/>
              <a:t> המצאה נבטית או ישראלית</a:t>
            </a:r>
          </a:p>
          <a:p>
            <a:pPr algn="r" rtl="1"/>
            <a:r>
              <a:rPr lang="he-IL" baseline="0" dirty="0" smtClean="0"/>
              <a:t>הרעיון של חדשנות חזק בשדה היזמות- הרבה חוקרים מתייחסים  - קו מנחה גם במפגשים שלנו</a:t>
            </a:r>
            <a:endParaRPr lang="en-US" baseline="0" dirty="0" smtClean="0"/>
          </a:p>
          <a:p>
            <a:pPr algn="r" rtl="1"/>
            <a:r>
              <a:rPr lang="he-IL" baseline="0" dirty="0" smtClean="0"/>
              <a:t>ליצור קרקע פורה שתוביל לצמיחה של כל אחת/ד מאיתנו.</a:t>
            </a:r>
          </a:p>
          <a:p>
            <a:pPr algn="r" rtl="1"/>
            <a:endParaRPr lang="en-US" baseline="0" dirty="0" smtClean="0"/>
          </a:p>
          <a:p>
            <a:pPr algn="r" rtl="1"/>
            <a:r>
              <a:rPr lang="he-IL" sz="1200" b="1" i="0" kern="1200" dirty="0" smtClean="0">
                <a:solidFill>
                  <a:schemeClr val="tx1"/>
                </a:solidFill>
                <a:latin typeface="+mn-lt"/>
                <a:ea typeface="+mn-ea"/>
                <a:cs typeface="+mn-cs"/>
              </a:rPr>
              <a:t>טפטפת</a:t>
            </a:r>
            <a:r>
              <a:rPr lang="he-IL" sz="1200" b="0" i="0" kern="1200" dirty="0" smtClean="0">
                <a:solidFill>
                  <a:schemeClr val="tx1"/>
                </a:solidFill>
                <a:latin typeface="+mn-lt"/>
                <a:ea typeface="+mn-ea"/>
                <a:cs typeface="+mn-cs"/>
              </a:rPr>
              <a:t> היא אביזר, המשחרר </a:t>
            </a:r>
            <a:r>
              <a:rPr lang="he-IL" sz="1200" b="0" i="0" u="none" strike="noStrike" kern="1200" dirty="0" smtClean="0">
                <a:solidFill>
                  <a:schemeClr val="tx1"/>
                </a:solidFill>
                <a:latin typeface="+mn-lt"/>
                <a:ea typeface="+mn-ea"/>
                <a:cs typeface="+mn-cs"/>
                <a:hlinkClick r:id="rId3" tooltip="מים"/>
              </a:rPr>
              <a:t>מים</a:t>
            </a:r>
            <a:r>
              <a:rPr lang="he-IL" sz="1200" b="0" i="0" kern="1200" dirty="0" smtClean="0">
                <a:solidFill>
                  <a:schemeClr val="tx1"/>
                </a:solidFill>
                <a:latin typeface="+mn-lt"/>
                <a:ea typeface="+mn-ea"/>
                <a:cs typeface="+mn-cs"/>
              </a:rPr>
              <a:t> בזרמים קטנים ("טפטוף"). הטפטפת מהווה בסיס לשיטת </a:t>
            </a:r>
            <a:r>
              <a:rPr lang="he-IL" sz="1200" b="0" i="0" u="none" strike="noStrike" kern="1200" dirty="0" smtClean="0">
                <a:solidFill>
                  <a:schemeClr val="tx1"/>
                </a:solidFill>
                <a:latin typeface="+mn-lt"/>
                <a:ea typeface="+mn-ea"/>
                <a:cs typeface="+mn-cs"/>
                <a:hlinkClick r:id="rId4" tooltip="השקיה"/>
              </a:rPr>
              <a:t>השקיה</a:t>
            </a:r>
            <a:r>
              <a:rPr lang="he-IL" sz="1200" b="0" i="0" kern="1200" dirty="0" smtClean="0">
                <a:solidFill>
                  <a:schemeClr val="tx1"/>
                </a:solidFill>
                <a:latin typeface="+mn-lt"/>
                <a:ea typeface="+mn-ea"/>
                <a:cs typeface="+mn-cs"/>
              </a:rPr>
              <a:t> חדשה, השיטה המודרנית של </a:t>
            </a:r>
            <a:r>
              <a:rPr lang="he-IL" sz="1200" b="0" i="0" u="none" strike="noStrike" kern="1200" dirty="0" smtClean="0">
                <a:solidFill>
                  <a:schemeClr val="tx1"/>
                </a:solidFill>
                <a:latin typeface="+mn-lt"/>
                <a:ea typeface="+mn-ea"/>
                <a:cs typeface="+mn-cs"/>
                <a:hlinkClick r:id="rId5" tooltip="השקיה בטפטוף"/>
              </a:rPr>
              <a:t>השקיה בטפטוף</a:t>
            </a:r>
            <a:r>
              <a:rPr lang="he-IL" sz="1200" b="0" i="0" kern="1200" dirty="0" smtClean="0">
                <a:solidFill>
                  <a:schemeClr val="tx1"/>
                </a:solidFill>
                <a:latin typeface="+mn-lt"/>
                <a:ea typeface="+mn-ea"/>
                <a:cs typeface="+mn-cs"/>
              </a:rPr>
              <a:t>, שעיקרה </a:t>
            </a:r>
            <a:endParaRPr lang="en-US" sz="1200" b="0" i="0" kern="1200" dirty="0" smtClean="0">
              <a:solidFill>
                <a:schemeClr val="tx1"/>
              </a:solidFill>
              <a:latin typeface="+mn-lt"/>
              <a:ea typeface="+mn-ea"/>
              <a:cs typeface="+mn-cs"/>
            </a:endParaRPr>
          </a:p>
          <a:p>
            <a:pPr algn="r" rtl="1"/>
            <a:endParaRPr lang="he-IL" sz="1200" b="0" i="0" kern="1200" dirty="0" smtClean="0">
              <a:solidFill>
                <a:schemeClr val="tx1"/>
              </a:solidFill>
              <a:latin typeface="+mn-lt"/>
              <a:ea typeface="+mn-ea"/>
              <a:cs typeface="+mn-cs"/>
            </a:endParaRPr>
          </a:p>
          <a:p>
            <a:pPr algn="r" rtl="1"/>
            <a:r>
              <a:rPr lang="he-IL" sz="1200" b="0" i="0" kern="1200" dirty="0" smtClean="0">
                <a:solidFill>
                  <a:schemeClr val="tx1"/>
                </a:solidFill>
                <a:latin typeface="+mn-lt"/>
                <a:ea typeface="+mn-ea"/>
                <a:cs typeface="+mn-cs"/>
              </a:rPr>
              <a:t>יתרונות:</a:t>
            </a:r>
            <a:r>
              <a:rPr lang="he-IL" sz="1200" b="0" i="0" kern="1200" baseline="0" dirty="0" smtClean="0">
                <a:solidFill>
                  <a:schemeClr val="tx1"/>
                </a:solidFill>
                <a:latin typeface="+mn-lt"/>
                <a:ea typeface="+mn-ea"/>
                <a:cs typeface="+mn-cs"/>
              </a:rPr>
              <a:t> מניעת סתימות ,הקטנת חיכוך של המים העוברים במסלול ארוך (כמונו) ומניעת סתימות</a:t>
            </a:r>
          </a:p>
          <a:p>
            <a:pPr algn="r" rtl="1"/>
            <a:r>
              <a:rPr lang="he-IL" sz="1200" b="0" i="0" kern="1200" baseline="0" dirty="0" smtClean="0">
                <a:solidFill>
                  <a:schemeClr val="tx1"/>
                </a:solidFill>
                <a:latin typeface="+mn-lt"/>
                <a:ea typeface="+mn-ea"/>
                <a:cs typeface="+mn-cs"/>
              </a:rPr>
              <a:t>המפגשים הם אחת לשלושה שבועות/חודש קצת כמו הזרמים הקטנים שעוברים בטפטפות אבל מרווים היטב את הקרקע</a:t>
            </a:r>
            <a:r>
              <a:rPr lang="he-IL" sz="1200" b="0" i="0" kern="1200" baseline="0" dirty="0" smtClean="0">
                <a:solidFill>
                  <a:schemeClr val="tx1"/>
                </a:solidFill>
                <a:latin typeface="+mn-lt"/>
                <a:ea typeface="+mn-ea"/>
                <a:cs typeface="+mn-cs"/>
                <a:sym typeface="Wingdings" pitchFamily="2" charset="2"/>
              </a:rPr>
              <a:t></a:t>
            </a:r>
          </a:p>
          <a:p>
            <a:pPr algn="r" rtl="1"/>
            <a:endParaRPr lang="he-IL" sz="1200" b="0" i="0" kern="1200" baseline="0" dirty="0" smtClean="0">
              <a:solidFill>
                <a:schemeClr val="tx1"/>
              </a:solidFill>
              <a:latin typeface="+mn-lt"/>
              <a:ea typeface="+mn-ea"/>
              <a:cs typeface="+mn-cs"/>
            </a:endParaRPr>
          </a:p>
          <a:p>
            <a:pPr algn="r" rtl="1"/>
            <a:r>
              <a:rPr lang="he-IL" sz="1200" b="0" i="0" kern="1200" dirty="0" smtClean="0">
                <a:solidFill>
                  <a:schemeClr val="tx1"/>
                </a:solidFill>
                <a:latin typeface="+mn-lt"/>
                <a:ea typeface="+mn-ea"/>
                <a:cs typeface="+mn-cs"/>
              </a:rPr>
              <a:t>הזרמת מים, בצינורות פלסטיים, ושחרורם בזרמים קטנים ליד הצמח.</a:t>
            </a:r>
          </a:p>
          <a:p>
            <a:pPr algn="r" rtl="1"/>
            <a:r>
              <a:rPr lang="he-IL" sz="1200" b="0" i="0" kern="1200" dirty="0" smtClean="0">
                <a:solidFill>
                  <a:schemeClr val="tx1"/>
                </a:solidFill>
                <a:latin typeface="+mn-lt"/>
                <a:ea typeface="+mn-ea"/>
                <a:cs typeface="+mn-cs"/>
              </a:rPr>
              <a:t>הזרם הקטן מושג על ידי חיכוך של המים העוברים במסלול ארוך בטפטפת. הפחתת מהירות הזרימה של המים על ידי החיכוך במסלול ארוך איפשרה להימנע משיחרור המים דרך נקבים זעירים, הנסתמים בקלות.</a:t>
            </a:r>
          </a:p>
          <a:p>
            <a:pPr algn="r" rtl="1"/>
            <a:endParaRPr lang="he-IL" sz="1200" b="0" i="0" kern="1200" dirty="0" smtClean="0">
              <a:solidFill>
                <a:schemeClr val="tx1"/>
              </a:solidFill>
              <a:latin typeface="+mn-lt"/>
              <a:ea typeface="+mn-ea"/>
              <a:cs typeface="+mn-cs"/>
            </a:endParaRPr>
          </a:p>
          <a:p>
            <a:pPr algn="r" rtl="1"/>
            <a:r>
              <a:rPr lang="he-IL" sz="1200" b="0" i="0" kern="1200" dirty="0" smtClean="0">
                <a:solidFill>
                  <a:schemeClr val="tx1"/>
                </a:solidFill>
                <a:latin typeface="+mn-lt"/>
                <a:ea typeface="+mn-ea"/>
                <a:cs typeface="+mn-cs"/>
              </a:rPr>
              <a:t>הטפטפת ושיטת ההשקיה המבוססת עליה הומצאו, יוצרו והופצו על ידי המהנדס הישראלי </a:t>
            </a:r>
            <a:r>
              <a:rPr lang="he-IL" sz="1200" b="0" i="0" u="none" strike="noStrike" kern="1200" dirty="0" smtClean="0">
                <a:solidFill>
                  <a:schemeClr val="tx1"/>
                </a:solidFill>
                <a:latin typeface="+mn-lt"/>
                <a:ea typeface="+mn-ea"/>
                <a:cs typeface="+mn-cs"/>
                <a:hlinkClick r:id="rId6" tooltip="שמחה בלאס"/>
              </a:rPr>
              <a:t>שמחה בלאס</a:t>
            </a:r>
            <a:r>
              <a:rPr lang="he-IL" sz="1200" b="0" i="0" kern="1200" dirty="0" smtClean="0">
                <a:solidFill>
                  <a:schemeClr val="tx1"/>
                </a:solidFill>
                <a:latin typeface="+mn-lt"/>
                <a:ea typeface="+mn-ea"/>
                <a:cs typeface="+mn-cs"/>
              </a:rPr>
              <a:t> ובנו ישעיהו מסוף </a:t>
            </a:r>
            <a:r>
              <a:rPr lang="he-IL" sz="1200" b="0" i="0" u="none" strike="noStrike" kern="1200" dirty="0" smtClean="0">
                <a:solidFill>
                  <a:schemeClr val="tx1"/>
                </a:solidFill>
                <a:latin typeface="+mn-lt"/>
                <a:ea typeface="+mn-ea"/>
                <a:cs typeface="+mn-cs"/>
                <a:hlinkClick r:id="rId7" tooltip="שנות ה-50"/>
              </a:rPr>
              <a:t>שנות ה-50</a:t>
            </a:r>
            <a:r>
              <a:rPr lang="he-IL" sz="1200" b="0" i="0" kern="1200" dirty="0" smtClean="0">
                <a:solidFill>
                  <a:schemeClr val="tx1"/>
                </a:solidFill>
                <a:latin typeface="+mn-lt"/>
                <a:ea typeface="+mn-ea"/>
                <a:cs typeface="+mn-cs"/>
              </a:rPr>
              <a:t> ועד אמצע </a:t>
            </a:r>
            <a:r>
              <a:rPr lang="he-IL" sz="1200" b="0" i="0" u="none" strike="noStrike" kern="1200" dirty="0" smtClean="0">
                <a:solidFill>
                  <a:schemeClr val="tx1"/>
                </a:solidFill>
                <a:latin typeface="+mn-lt"/>
                <a:ea typeface="+mn-ea"/>
                <a:cs typeface="+mn-cs"/>
                <a:hlinkClick r:id="rId8" tooltip="שנות ה-60"/>
              </a:rPr>
              <a:t>שנות ה-60</a:t>
            </a:r>
            <a:r>
              <a:rPr lang="he-IL" sz="1200" b="0" i="0" kern="1200" dirty="0" smtClean="0">
                <a:solidFill>
                  <a:schemeClr val="tx1"/>
                </a:solidFill>
                <a:latin typeface="+mn-lt"/>
                <a:ea typeface="+mn-ea"/>
                <a:cs typeface="+mn-cs"/>
              </a:rPr>
              <a:t>, כאשר מערכת ההשקיה הנסיונית הראשונה הותקנה על ידם בשנת </a:t>
            </a:r>
            <a:r>
              <a:rPr lang="he-IL" sz="1200" b="0" i="0" u="none" strike="noStrike" kern="1200" dirty="0" smtClean="0">
                <a:solidFill>
                  <a:schemeClr val="tx1"/>
                </a:solidFill>
                <a:latin typeface="+mn-lt"/>
                <a:ea typeface="+mn-ea"/>
                <a:cs typeface="+mn-cs"/>
                <a:hlinkClick r:id="rId9" tooltip="1959"/>
              </a:rPr>
              <a:t>1959</a:t>
            </a:r>
            <a:r>
              <a:rPr lang="he-IL" sz="1200" b="0" i="0" kern="1200" dirty="0" smtClean="0">
                <a:solidFill>
                  <a:schemeClr val="tx1"/>
                </a:solidFill>
                <a:latin typeface="+mn-lt"/>
                <a:ea typeface="+mn-ea"/>
                <a:cs typeface="+mn-cs"/>
              </a:rPr>
              <a:t>. בשנת </a:t>
            </a:r>
            <a:r>
              <a:rPr lang="he-IL" sz="1200" b="0" i="0" u="none" strike="noStrike" kern="1200" dirty="0" smtClean="0">
                <a:solidFill>
                  <a:schemeClr val="tx1"/>
                </a:solidFill>
                <a:latin typeface="+mn-lt"/>
                <a:ea typeface="+mn-ea"/>
                <a:cs typeface="+mn-cs"/>
                <a:hlinkClick r:id="rId10" tooltip="1966"/>
              </a:rPr>
              <a:t>1966</a:t>
            </a:r>
            <a:r>
              <a:rPr lang="he-IL" sz="1200" b="0" i="0" kern="1200" dirty="0" smtClean="0">
                <a:solidFill>
                  <a:schemeClr val="tx1"/>
                </a:solidFill>
                <a:latin typeface="+mn-lt"/>
                <a:ea typeface="+mn-ea"/>
                <a:cs typeface="+mn-cs"/>
              </a:rPr>
              <a:t> הועברו הייצור והמשך הפיתוח וההפצה למפעל </a:t>
            </a:r>
            <a:r>
              <a:rPr lang="he-IL" sz="1200" b="0" i="0" u="none" strike="noStrike" kern="1200" dirty="0" smtClean="0">
                <a:solidFill>
                  <a:schemeClr val="tx1"/>
                </a:solidFill>
                <a:latin typeface="+mn-lt"/>
                <a:ea typeface="+mn-ea"/>
                <a:cs typeface="+mn-cs"/>
                <a:hlinkClick r:id="rId11" tooltip="נטפים"/>
              </a:rPr>
              <a:t>נטפים</a:t>
            </a:r>
            <a:r>
              <a:rPr lang="he-IL" sz="1200" b="0" i="0" kern="1200" dirty="0" smtClean="0">
                <a:solidFill>
                  <a:schemeClr val="tx1"/>
                </a:solidFill>
                <a:latin typeface="+mn-lt"/>
                <a:ea typeface="+mn-ea"/>
                <a:cs typeface="+mn-cs"/>
              </a:rPr>
              <a:t>  היום חברות נוספות עוסקות בייצור. ההמצאה גרמה למהפכה עולמית בשיטות ההשקיה וה</a:t>
            </a:r>
            <a:r>
              <a:rPr lang="he-IL" sz="1200" b="0" i="0" u="none" strike="noStrike" kern="1200" dirty="0" smtClean="0">
                <a:solidFill>
                  <a:schemeClr val="tx1"/>
                </a:solidFill>
                <a:latin typeface="+mn-lt"/>
                <a:ea typeface="+mn-ea"/>
                <a:cs typeface="+mn-cs"/>
                <a:hlinkClick r:id="rId12" tooltip="דשן"/>
              </a:rPr>
              <a:t>דישון</a:t>
            </a:r>
            <a:r>
              <a:rPr lang="he-IL" sz="1200" b="0" i="0" u="none" strike="noStrike" kern="120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ב</a:t>
            </a:r>
            <a:r>
              <a:rPr lang="he-IL" sz="1200" b="0" i="0" u="none" strike="noStrike" kern="1200" dirty="0" smtClean="0">
                <a:solidFill>
                  <a:schemeClr val="tx1"/>
                </a:solidFill>
                <a:latin typeface="+mn-lt"/>
                <a:ea typeface="+mn-ea"/>
                <a:cs typeface="+mn-cs"/>
                <a:hlinkClick r:id="rId13" tooltip="חקלאות"/>
              </a:rPr>
              <a:t>חקלאות</a:t>
            </a:r>
            <a:r>
              <a:rPr lang="he-IL" sz="1200" b="0" i="0" kern="1200" dirty="0" smtClean="0">
                <a:solidFill>
                  <a:schemeClr val="tx1"/>
                </a:solidFill>
                <a:latin typeface="+mn-lt"/>
                <a:ea typeface="+mn-ea"/>
                <a:cs typeface="+mn-cs"/>
              </a:rPr>
              <a:t>, והובילה לחיסכון במים ולהגדלת היבולים.</a:t>
            </a:r>
          </a:p>
          <a:p>
            <a:pPr algn="r" rtl="1"/>
            <a:endParaRPr lang="he-IL" sz="1200" b="0" i="0" kern="1200" dirty="0" smtClean="0">
              <a:solidFill>
                <a:schemeClr val="tx1"/>
              </a:solidFill>
              <a:latin typeface="+mn-lt"/>
              <a:ea typeface="+mn-ea"/>
              <a:cs typeface="+mn-cs"/>
            </a:endParaRPr>
          </a:p>
          <a:p>
            <a:pPr algn="r" rtl="1"/>
            <a:r>
              <a:rPr lang="he-IL" sz="1200" b="0" i="0" kern="1200" dirty="0" smtClean="0">
                <a:solidFill>
                  <a:schemeClr val="tx1"/>
                </a:solidFill>
                <a:latin typeface="+mn-lt"/>
                <a:ea typeface="+mn-ea"/>
                <a:cs typeface="+mn-cs"/>
              </a:rPr>
              <a:t>המצאה נבטית </a:t>
            </a:r>
          </a:p>
          <a:p>
            <a:pPr algn="r" rtl="1"/>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המסע של קולמבוס – נתיבי תעבורה, גילוי, מוטיבציה, נחישות, התמדה</a:t>
            </a:r>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חיבור </a:t>
            </a:r>
            <a:r>
              <a:rPr lang="he-IL" dirty="0" smtClean="0"/>
              <a:t>מולקלות יוצר את האורגנזים </a:t>
            </a:r>
            <a:r>
              <a:rPr lang="he-IL" dirty="0" smtClean="0"/>
              <a:t>החי</a:t>
            </a:r>
            <a:endParaRPr lang="he-IL" dirty="0" smtClean="0"/>
          </a:p>
          <a:p>
            <a:pPr algn="r" rtl="1"/>
            <a:r>
              <a:rPr lang="he-IL" dirty="0" smtClean="0"/>
              <a:t>מאמ</a:t>
            </a:r>
            <a:r>
              <a:rPr lang="en-US" dirty="0" smtClean="0"/>
              <a:t>h</a:t>
            </a:r>
            <a:r>
              <a:rPr lang="he-IL" dirty="0" smtClean="0"/>
              <a:t>נים </a:t>
            </a:r>
            <a:r>
              <a:rPr lang="he-IL" dirty="0" smtClean="0"/>
              <a:t>שגם החיבור בינינו</a:t>
            </a:r>
            <a:r>
              <a:rPr lang="he-IL" baseline="0" dirty="0" smtClean="0"/>
              <a:t> יחיה את המחקר, יאפשר רישות אקדמי וחברתי</a:t>
            </a:r>
          </a:p>
          <a:p>
            <a:pPr algn="r" rtl="1"/>
            <a:r>
              <a:rPr lang="he-IL" baseline="0" dirty="0" smtClean="0"/>
              <a:t>גם בתחום היזמות הנושא של רישות מאוד משמעותי</a:t>
            </a:r>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המשמעות של הצלחה –הן במובן של</a:t>
            </a:r>
            <a:r>
              <a:rPr lang="he-IL" baseline="0" dirty="0" smtClean="0"/>
              <a:t> הקבוצה והן במובן של המחקר של כל אחת ואחד והן במובן היזמי</a:t>
            </a:r>
          </a:p>
          <a:p>
            <a:pPr algn="r" rtl="1"/>
            <a:r>
              <a:rPr lang="he-IL" baseline="0" dirty="0" smtClean="0"/>
              <a:t>האם הזרעון שהצליח להגיע לרחם נחשב הצלחה? אולי בני הזוג בכלל לא רצון להיכנס להריון?</a:t>
            </a:r>
          </a:p>
          <a:p>
            <a:pPr algn="r" rtl="1"/>
            <a:r>
              <a:rPr lang="he-IL" baseline="0" dirty="0" smtClean="0"/>
              <a:t>מה </a:t>
            </a:r>
            <a:r>
              <a:rPr lang="he-IL" baseline="0" dirty="0" smtClean="0"/>
              <a:t>לגבי התפקיד של הביצית- יש מחקר שגילה שדווקא ההצלחה של התעברות תלויה בביצית –היא האקטיבית...</a:t>
            </a:r>
          </a:p>
          <a:p>
            <a:pPr algn="r" rtl="1"/>
            <a:r>
              <a:rPr lang="he-IL" baseline="0" dirty="0" smtClean="0"/>
              <a:t>ברמה הקבוציתית- ההצלחה </a:t>
            </a:r>
            <a:r>
              <a:rPr lang="he-IL" baseline="0" dirty="0" smtClean="0"/>
              <a:t>של הקבוצה תלויה </a:t>
            </a:r>
            <a:r>
              <a:rPr lang="he-IL" baseline="0" dirty="0" smtClean="0"/>
              <a:t>בכולנו</a:t>
            </a:r>
          </a:p>
          <a:p>
            <a:pPr algn="r" rtl="1"/>
            <a:r>
              <a:rPr lang="he-IL" baseline="0" dirty="0" smtClean="0"/>
              <a:t>ברמה המחקרית- אנחנו מקווים שהקבוצה תוכל להפוך את המחקר של כל אחת ואחד למצליח יותר</a:t>
            </a:r>
          </a:p>
          <a:p>
            <a:pPr algn="r" rtl="1"/>
            <a:r>
              <a:rPr lang="he-IL" baseline="0" dirty="0" smtClean="0"/>
              <a:t>ברמת היזמות – חשוב לבחון את ההקשרים השונים של הצלחה ולא ראייה חד מימדית של הצלחה בהקשר הכלכלי</a:t>
            </a:r>
            <a:r>
              <a:rPr lang="he-IL" baseline="0" dirty="0" smtClean="0"/>
              <a:t>. </a:t>
            </a:r>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rtl="1"/>
            <a:r>
              <a:rPr lang="he-IL" sz="1200" b="1" i="0" kern="1200" dirty="0" smtClean="0">
                <a:solidFill>
                  <a:schemeClr val="tx1"/>
                </a:solidFill>
                <a:latin typeface="+mn-lt"/>
                <a:ea typeface="+mn-ea"/>
                <a:cs typeface="+mn-cs"/>
              </a:rPr>
              <a:t>קישור להרצאה של ינקי מרגלית,</a:t>
            </a:r>
            <a:r>
              <a:rPr lang="he-IL" sz="1200" b="1" i="0" kern="1200" baseline="0" dirty="0" smtClean="0">
                <a:solidFill>
                  <a:schemeClr val="tx1"/>
                </a:solidFill>
                <a:latin typeface="+mn-lt"/>
                <a:ea typeface="+mn-ea"/>
                <a:cs typeface="+mn-cs"/>
              </a:rPr>
              <a:t> לשעבר מנכ"ל אלאדין, </a:t>
            </a:r>
            <a:r>
              <a:rPr lang="he-IL" sz="1200" b="0" i="0" kern="1200" dirty="0" smtClean="0">
                <a:solidFill>
                  <a:schemeClr val="tx1"/>
                </a:solidFill>
                <a:latin typeface="+mn-lt"/>
                <a:ea typeface="+mn-ea"/>
                <a:cs typeface="+mn-cs"/>
              </a:rPr>
              <a:t>כיום הוא מכהן כיו"ר </a:t>
            </a:r>
            <a:r>
              <a:rPr lang="en-US" sz="1200" b="0" i="0" u="none" strike="noStrike" kern="1200" dirty="0" err="1" smtClean="0">
                <a:solidFill>
                  <a:schemeClr val="tx1"/>
                </a:solidFill>
                <a:latin typeface="+mn-lt"/>
                <a:ea typeface="+mn-ea"/>
                <a:cs typeface="+mn-cs"/>
                <a:hlinkClick r:id="rId3" tooltip="SpaceIL"/>
              </a:rPr>
              <a:t>SpaceIL</a:t>
            </a:r>
            <a:r>
              <a:rPr lang="en-US" sz="1200" b="0" i="0" kern="120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ארגון העוסק בטכנולוגיית חלל המתמודד על </a:t>
            </a:r>
            <a:r>
              <a:rPr lang="en-US" sz="1200" b="0" i="0" u="none" strike="noStrike" kern="1200" dirty="0" smtClean="0">
                <a:solidFill>
                  <a:schemeClr val="tx1"/>
                </a:solidFill>
                <a:latin typeface="+mn-lt"/>
                <a:ea typeface="+mn-ea"/>
                <a:cs typeface="+mn-cs"/>
                <a:hlinkClick r:id="rId4" tooltip="Google Lunar X PRIZE"/>
              </a:rPr>
              <a:t>Google Lunar X PRIZE</a:t>
            </a:r>
            <a:r>
              <a:rPr lang="en-US" sz="1200" b="0" i="0" kern="120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וכיו"ר </a:t>
            </a:r>
            <a:r>
              <a:rPr lang="en-US" sz="1200" b="0" i="0" kern="1200" dirty="0" smtClean="0">
                <a:solidFill>
                  <a:schemeClr val="tx1"/>
                </a:solidFill>
                <a:latin typeface="+mn-lt"/>
                <a:ea typeface="+mn-ea"/>
                <a:cs typeface="+mn-cs"/>
              </a:rPr>
              <a:t>SCREEMO‏</a:t>
            </a:r>
            <a:r>
              <a:rPr lang="en-US" sz="1200" b="0" i="0" u="none" strike="noStrike" kern="1200" baseline="30000" dirty="0" smtClean="0">
                <a:solidFill>
                  <a:schemeClr val="tx1"/>
                </a:solidFill>
                <a:latin typeface="+mn-lt"/>
                <a:ea typeface="+mn-ea"/>
                <a:cs typeface="+mn-cs"/>
                <a:hlinkClick r:id="rId5"/>
              </a:rPr>
              <a:t>[1]</a:t>
            </a:r>
            <a:r>
              <a:rPr lang="en-US" sz="1200" b="0" i="0" kern="1200" dirty="0" smtClean="0">
                <a:solidFill>
                  <a:schemeClr val="tx1"/>
                </a:solidFill>
                <a:latin typeface="+mn-lt"/>
                <a:ea typeface="+mn-ea"/>
                <a:cs typeface="+mn-cs"/>
              </a:rPr>
              <a:t> . </a:t>
            </a:r>
            <a:r>
              <a:rPr lang="he-IL" sz="1200" b="0" i="0" kern="1200" dirty="0" smtClean="0">
                <a:solidFill>
                  <a:schemeClr val="tx1"/>
                </a:solidFill>
                <a:latin typeface="+mn-lt"/>
                <a:ea typeface="+mn-ea"/>
                <a:cs typeface="+mn-cs"/>
              </a:rPr>
              <a:t>הוא גם שותף ב</a:t>
            </a:r>
            <a:r>
              <a:rPr lang="en-US" sz="1200" b="0" i="0" kern="1200" dirty="0" err="1" smtClean="0">
                <a:solidFill>
                  <a:schemeClr val="tx1"/>
                </a:solidFill>
                <a:latin typeface="+mn-lt"/>
                <a:ea typeface="+mn-ea"/>
                <a:cs typeface="+mn-cs"/>
              </a:rPr>
              <a:t>Innodo</a:t>
            </a:r>
            <a:r>
              <a:rPr lang="en-US" sz="1200" b="0" i="0" kern="1200" dirty="0" smtClean="0">
                <a:solidFill>
                  <a:schemeClr val="tx1"/>
                </a:solidFill>
                <a:latin typeface="+mn-lt"/>
                <a:ea typeface="+mn-ea"/>
                <a:cs typeface="+mn-cs"/>
              </a:rPr>
              <a:t>, </a:t>
            </a:r>
            <a:r>
              <a:rPr lang="he-IL" sz="1200" b="0" i="0" u="none" strike="noStrike" kern="1200" dirty="0" smtClean="0">
                <a:solidFill>
                  <a:schemeClr val="tx1"/>
                </a:solidFill>
                <a:latin typeface="+mn-lt"/>
                <a:ea typeface="+mn-ea"/>
                <a:cs typeface="+mn-cs"/>
                <a:hlinkClick r:id="rId6" tooltip="קרן הון סיכון"/>
              </a:rPr>
              <a:t>קרן הון סיכון</a:t>
            </a:r>
            <a:r>
              <a:rPr lang="he-IL" sz="1200" b="0" i="0" kern="1200" dirty="0" smtClean="0">
                <a:solidFill>
                  <a:schemeClr val="tx1"/>
                </a:solidFill>
                <a:latin typeface="+mn-lt"/>
                <a:ea typeface="+mn-ea"/>
                <a:cs typeface="+mn-cs"/>
              </a:rPr>
              <a:t> שמשקיעה בחברות סיד.</a:t>
            </a:r>
            <a:endParaRPr lang="he-IL" sz="1200" b="1" i="0" kern="1200" baseline="0" dirty="0" smtClean="0">
              <a:solidFill>
                <a:schemeClr val="tx1"/>
              </a:solidFill>
              <a:latin typeface="+mn-lt"/>
              <a:ea typeface="+mn-ea"/>
              <a:cs typeface="+mn-cs"/>
            </a:endParaRPr>
          </a:p>
          <a:p>
            <a:pPr algn="r" rtl="1"/>
            <a:r>
              <a:rPr lang="he-IL" sz="1200" b="1" i="0" kern="1200" dirty="0" smtClean="0">
                <a:solidFill>
                  <a:schemeClr val="tx1"/>
                </a:solidFill>
                <a:latin typeface="+mn-lt"/>
                <a:ea typeface="+mn-ea"/>
                <a:cs typeface="+mn-cs"/>
              </a:rPr>
              <a:t>עד</a:t>
            </a:r>
            <a:r>
              <a:rPr lang="he-IL" sz="1200" b="1" i="0" kern="1200" baseline="0" dirty="0" smtClean="0">
                <a:solidFill>
                  <a:schemeClr val="tx1"/>
                </a:solidFill>
                <a:latin typeface="+mn-lt"/>
                <a:ea typeface="+mn-ea"/>
                <a:cs typeface="+mn-cs"/>
              </a:rPr>
              <a:t> דקה 13:49</a:t>
            </a:r>
            <a:endParaRPr lang="en-US" sz="1200" b="1" i="0" kern="1200" baseline="0" dirty="0" smtClean="0">
              <a:solidFill>
                <a:schemeClr val="tx1"/>
              </a:solidFill>
              <a:latin typeface="+mn-lt"/>
              <a:ea typeface="+mn-ea"/>
              <a:cs typeface="+mn-cs"/>
            </a:endParaRPr>
          </a:p>
          <a:p>
            <a:pPr algn="r" rtl="1"/>
            <a:r>
              <a:rPr lang="he-IL" sz="1200" b="0" i="0" kern="1200" dirty="0" smtClean="0">
                <a:solidFill>
                  <a:schemeClr val="tx1"/>
                </a:solidFill>
                <a:latin typeface="+mn-lt"/>
                <a:ea typeface="+mn-ea"/>
                <a:cs typeface="+mn-cs"/>
              </a:rPr>
              <a:t>המשמעות </a:t>
            </a:r>
            <a:r>
              <a:rPr lang="he-IL" sz="1200" b="0" i="0" kern="1200" dirty="0" smtClean="0">
                <a:solidFill>
                  <a:schemeClr val="tx1"/>
                </a:solidFill>
                <a:latin typeface="+mn-lt"/>
                <a:ea typeface="+mn-ea"/>
                <a:cs typeface="+mn-cs"/>
              </a:rPr>
              <a:t>הצלחהצורך במשאבים השקעה ראשונית, משמעות של הון התחלתי</a:t>
            </a:r>
          </a:p>
          <a:p>
            <a:pPr algn="r" rtl="1"/>
            <a:r>
              <a:rPr lang="he-IL" sz="1200" b="0" i="0" kern="1200" dirty="0" smtClean="0">
                <a:solidFill>
                  <a:schemeClr val="tx1"/>
                </a:solidFill>
                <a:latin typeface="+mn-lt"/>
                <a:ea typeface="+mn-ea"/>
                <a:cs typeface="+mn-cs"/>
              </a:rPr>
              <a:t>מתחבר לשיר שכל אחד יכול להיות יזם</a:t>
            </a:r>
          </a:p>
          <a:p>
            <a:pPr algn="r" rtl="1"/>
            <a:r>
              <a:rPr lang="he-IL" sz="1200" b="0" i="0" kern="1200" dirty="0" smtClean="0">
                <a:solidFill>
                  <a:schemeClr val="tx1"/>
                </a:solidFill>
                <a:latin typeface="+mn-lt"/>
                <a:ea typeface="+mn-ea"/>
                <a:cs typeface="+mn-cs"/>
              </a:rPr>
              <a:t>השוק הישראלי -שוק קטן האם בתור אילוץ זה מגביל או להפך הופך יותר יצירתי</a:t>
            </a:r>
          </a:p>
          <a:p>
            <a:pPr algn="r" rtl="1"/>
            <a:r>
              <a:rPr lang="he-IL" sz="1200" b="0" i="0" kern="1200" dirty="0" smtClean="0">
                <a:solidFill>
                  <a:schemeClr val="tx1"/>
                </a:solidFill>
                <a:latin typeface="+mn-lt"/>
                <a:ea typeface="+mn-ea"/>
                <a:cs typeface="+mn-cs"/>
              </a:rPr>
              <a:t>לפתוח משרד בארהב -עבודה מהבית, הבית כמרחב תעסוקתי חדש/ישן</a:t>
            </a:r>
          </a:p>
          <a:p>
            <a:pPr algn="r" rtl="1"/>
            <a:r>
              <a:rPr lang="he-IL" sz="1200" b="0" i="0" kern="1200" dirty="0" smtClean="0">
                <a:solidFill>
                  <a:schemeClr val="tx1"/>
                </a:solidFill>
                <a:latin typeface="+mn-lt"/>
                <a:ea typeface="+mn-ea"/>
                <a:cs typeface="+mn-cs"/>
              </a:rPr>
              <a:t>הנפקה של חברה -צמיחה, גידול, מכירות, העסקת עובדים -האם זה מדד להצלחה?דרכים נוספות לבחון הצלחת עסקטווח ארוך טווח קצר חזון,תכנית עסקית כמה חשוב לקחת </a:t>
            </a:r>
            <a:r>
              <a:rPr lang="he-IL" sz="1200" b="0" i="0" kern="1200" dirty="0" smtClean="0">
                <a:solidFill>
                  <a:schemeClr val="tx1"/>
                </a:solidFill>
                <a:latin typeface="+mn-lt"/>
                <a:ea typeface="+mn-ea"/>
                <a:cs typeface="+mn-cs"/>
              </a:rPr>
              <a:t>בחשבון</a:t>
            </a:r>
            <a:endParaRPr lang="he-IL" sz="1200" b="1" i="0" kern="1200" baseline="0" dirty="0" smtClean="0">
              <a:solidFill>
                <a:schemeClr val="tx1"/>
              </a:solidFill>
              <a:latin typeface="+mn-lt"/>
              <a:ea typeface="+mn-ea"/>
              <a:cs typeface="+mn-cs"/>
            </a:endParaRPr>
          </a:p>
          <a:p>
            <a:pPr algn="just" rtl="1"/>
            <a:endParaRPr lang="he-IL" sz="1200" b="1" i="0" kern="1200" dirty="0" smtClean="0">
              <a:solidFill>
                <a:schemeClr val="tx1"/>
              </a:solidFill>
              <a:latin typeface="+mn-lt"/>
              <a:ea typeface="+mn-ea"/>
              <a:cs typeface="+mn-cs"/>
            </a:endParaRPr>
          </a:p>
          <a:p>
            <a:pPr algn="just" rtl="1"/>
            <a:r>
              <a:rPr lang="he-IL" sz="1200" b="1" i="0" kern="1200" dirty="0" smtClean="0">
                <a:solidFill>
                  <a:schemeClr val="tx1"/>
                </a:solidFill>
                <a:latin typeface="+mn-lt"/>
                <a:ea typeface="+mn-ea"/>
                <a:cs typeface="+mn-cs"/>
              </a:rPr>
              <a:t>אלאדין מערכות מידע</a:t>
            </a:r>
            <a:r>
              <a:rPr lang="he-IL" sz="1200" b="0" i="0" kern="1200" dirty="0" smtClean="0">
                <a:solidFill>
                  <a:schemeClr val="tx1"/>
                </a:solidFill>
                <a:latin typeface="+mn-lt"/>
                <a:ea typeface="+mn-ea"/>
                <a:cs typeface="+mn-cs"/>
              </a:rPr>
              <a:t> (ב</a:t>
            </a:r>
            <a:r>
              <a:rPr lang="he-IL" sz="1200" b="0" i="0" u="none" strike="noStrike" kern="1200" dirty="0" smtClean="0">
                <a:solidFill>
                  <a:schemeClr val="tx1"/>
                </a:solidFill>
                <a:latin typeface="+mn-lt"/>
                <a:ea typeface="+mn-ea"/>
                <a:cs typeface="+mn-cs"/>
                <a:hlinkClick r:id="rId7" tooltip="אנגלית"/>
              </a:rPr>
              <a:t>אנגלית</a:t>
            </a:r>
            <a:r>
              <a:rPr lang="he-IL"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Aladdin Knowledge Systems</a:t>
            </a:r>
            <a:r>
              <a:rPr lang="en-US" sz="1200" b="0" i="0" kern="1200" dirty="0" smtClean="0">
                <a:solidFill>
                  <a:schemeClr val="tx1"/>
                </a:solidFill>
                <a:latin typeface="+mn-lt"/>
                <a:ea typeface="+mn-ea"/>
                <a:cs typeface="+mn-cs"/>
              </a:rPr>
              <a:t>) </a:t>
            </a:r>
            <a:r>
              <a:rPr lang="he-IL" sz="1200" b="0" i="0" kern="1200" dirty="0" smtClean="0">
                <a:solidFill>
                  <a:schemeClr val="tx1"/>
                </a:solidFill>
                <a:latin typeface="+mn-lt"/>
                <a:ea typeface="+mn-ea"/>
                <a:cs typeface="+mn-cs"/>
              </a:rPr>
              <a:t>הייתה חברת </a:t>
            </a:r>
            <a:r>
              <a:rPr lang="he-IL" sz="1200" b="0" i="0" u="none" strike="noStrike" kern="1200" dirty="0" smtClean="0">
                <a:solidFill>
                  <a:schemeClr val="tx1"/>
                </a:solidFill>
                <a:latin typeface="+mn-lt"/>
                <a:ea typeface="+mn-ea"/>
                <a:cs typeface="+mn-cs"/>
                <a:hlinkClick r:id="rId8" tooltip="טכנולוגיה"/>
              </a:rPr>
              <a:t>טכנולוגיה</a:t>
            </a:r>
            <a:r>
              <a:rPr lang="he-IL" sz="1200" b="0" i="0" kern="1200" dirty="0" smtClean="0">
                <a:solidFill>
                  <a:schemeClr val="tx1"/>
                </a:solidFill>
                <a:latin typeface="+mn-lt"/>
                <a:ea typeface="+mn-ea"/>
                <a:cs typeface="+mn-cs"/>
              </a:rPr>
              <a:t> ישראלית שעסקה בפיתוח, יצור ושיווק פתרונות ל</a:t>
            </a:r>
            <a:r>
              <a:rPr lang="he-IL" sz="1200" b="0" i="0" u="none" strike="noStrike" kern="1200" dirty="0" smtClean="0">
                <a:solidFill>
                  <a:schemeClr val="tx1"/>
                </a:solidFill>
                <a:latin typeface="+mn-lt"/>
                <a:ea typeface="+mn-ea"/>
                <a:cs typeface="+mn-cs"/>
                <a:hlinkClick r:id="rId9" tooltip="אבטחת מידע"/>
              </a:rPr>
              <a:t>אבטחת מידע</a:t>
            </a:r>
            <a:r>
              <a:rPr lang="he-IL" sz="1200" b="0" i="0" kern="1200" dirty="0" smtClean="0">
                <a:solidFill>
                  <a:schemeClr val="tx1"/>
                </a:solidFill>
                <a:latin typeface="+mn-lt"/>
                <a:ea typeface="+mn-ea"/>
                <a:cs typeface="+mn-cs"/>
              </a:rPr>
              <a:t>, להגנה ורישוי </a:t>
            </a:r>
            <a:r>
              <a:rPr lang="he-IL" sz="1200" b="0" i="0" u="none" strike="noStrike" kern="1200" dirty="0" smtClean="0">
                <a:solidFill>
                  <a:schemeClr val="tx1"/>
                </a:solidFill>
                <a:latin typeface="+mn-lt"/>
                <a:ea typeface="+mn-ea"/>
                <a:cs typeface="+mn-cs"/>
                <a:hlinkClick r:id="rId10" tooltip="תוכנה"/>
              </a:rPr>
              <a:t>תוכנה</a:t>
            </a:r>
            <a:r>
              <a:rPr lang="he-IL" sz="1200" b="0" i="0" kern="1200" dirty="0" smtClean="0">
                <a:solidFill>
                  <a:schemeClr val="tx1"/>
                </a:solidFill>
                <a:latin typeface="+mn-lt"/>
                <a:ea typeface="+mn-ea"/>
                <a:cs typeface="+mn-cs"/>
              </a:rPr>
              <a:t>. אלאדין הייתה </a:t>
            </a:r>
            <a:r>
              <a:rPr lang="he-IL" sz="1200" b="0" i="0" u="none" strike="noStrike" kern="1200" dirty="0" smtClean="0">
                <a:solidFill>
                  <a:schemeClr val="tx1"/>
                </a:solidFill>
                <a:latin typeface="+mn-lt"/>
                <a:ea typeface="+mn-ea"/>
                <a:cs typeface="+mn-cs"/>
                <a:hlinkClick r:id="rId11" tooltip="חברה ציבורית"/>
              </a:rPr>
              <a:t>חברה ציבורית</a:t>
            </a:r>
            <a:r>
              <a:rPr lang="he-IL" sz="1200" b="0" i="0" kern="1200" dirty="0" smtClean="0">
                <a:solidFill>
                  <a:schemeClr val="tx1"/>
                </a:solidFill>
                <a:latin typeface="+mn-lt"/>
                <a:ea typeface="+mn-ea"/>
                <a:cs typeface="+mn-cs"/>
              </a:rPr>
              <a:t> שמניותיה נסחרו ב</a:t>
            </a:r>
            <a:r>
              <a:rPr lang="he-IL" sz="1200" b="0" i="0" u="none" strike="noStrike" kern="1200" dirty="0" smtClean="0">
                <a:solidFill>
                  <a:schemeClr val="tx1"/>
                </a:solidFill>
                <a:latin typeface="+mn-lt"/>
                <a:ea typeface="+mn-ea"/>
                <a:cs typeface="+mn-cs"/>
                <a:hlinkClick r:id="rId12" tooltip="נאסד&quot;ק"/>
              </a:rPr>
              <a:t>נאסד"ק</a:t>
            </a:r>
            <a:r>
              <a:rPr lang="he-IL" sz="1200" b="0" i="0" kern="1200" dirty="0" smtClean="0">
                <a:solidFill>
                  <a:schemeClr val="tx1"/>
                </a:solidFill>
                <a:latin typeface="+mn-lt"/>
                <a:ea typeface="+mn-ea"/>
                <a:cs typeface="+mn-cs"/>
              </a:rPr>
              <a:t> </a:t>
            </a:r>
            <a:r>
              <a:rPr lang="he-IL" sz="1200" b="0" i="0" u="none" strike="noStrike" kern="1200" dirty="0" smtClean="0">
                <a:solidFill>
                  <a:schemeClr val="tx1"/>
                </a:solidFill>
                <a:latin typeface="+mn-lt"/>
                <a:ea typeface="+mn-ea"/>
                <a:cs typeface="+mn-cs"/>
                <a:hlinkClick r:id="rId13" tooltip="הבורסה לניירות ערך בתל אביב"/>
              </a:rPr>
              <a:t>ובבורסה לניירות ערך בתל אביב</a:t>
            </a:r>
            <a:r>
              <a:rPr lang="he-IL" sz="1200" b="0" i="0" kern="1200" dirty="0" smtClean="0">
                <a:solidFill>
                  <a:schemeClr val="tx1"/>
                </a:solidFill>
                <a:latin typeface="+mn-lt"/>
                <a:ea typeface="+mn-ea"/>
                <a:cs typeface="+mn-cs"/>
              </a:rPr>
              <a:t>.</a:t>
            </a:r>
          </a:p>
          <a:p>
            <a:pPr algn="just" rtl="1"/>
            <a:r>
              <a:rPr lang="he-IL" sz="1200" b="0" i="0" kern="1200" dirty="0" smtClean="0">
                <a:solidFill>
                  <a:schemeClr val="tx1"/>
                </a:solidFill>
                <a:latin typeface="+mn-lt"/>
                <a:ea typeface="+mn-ea"/>
                <a:cs typeface="+mn-cs"/>
              </a:rPr>
              <a:t>לאחר מאבק שליטה שנמשך חודשים רבים בין מייסד החברה </a:t>
            </a:r>
            <a:r>
              <a:rPr lang="he-IL" sz="1200" b="0" i="0" u="none" strike="noStrike" kern="1200" dirty="0" smtClean="0">
                <a:solidFill>
                  <a:schemeClr val="tx1"/>
                </a:solidFill>
                <a:latin typeface="+mn-lt"/>
                <a:ea typeface="+mn-ea"/>
                <a:cs typeface="+mn-cs"/>
                <a:hlinkClick r:id="rId5" tooltip="ינקי מרגלית"/>
              </a:rPr>
              <a:t>ינקי מרגלית</a:t>
            </a:r>
            <a:r>
              <a:rPr lang="he-IL" sz="1200" b="0" i="0" kern="1200" dirty="0" smtClean="0">
                <a:solidFill>
                  <a:schemeClr val="tx1"/>
                </a:solidFill>
                <a:latin typeface="+mn-lt"/>
                <a:ea typeface="+mn-ea"/>
                <a:cs typeface="+mn-cs"/>
              </a:rPr>
              <a:t> לקרן וקטור קפיטל (קרן השקעות שמקום מושבה ב</a:t>
            </a:r>
            <a:r>
              <a:rPr lang="he-IL" sz="1200" b="0" i="0" u="none" strike="noStrike" kern="1200" dirty="0" smtClean="0">
                <a:solidFill>
                  <a:schemeClr val="tx1"/>
                </a:solidFill>
                <a:latin typeface="+mn-lt"/>
                <a:ea typeface="+mn-ea"/>
                <a:cs typeface="+mn-cs"/>
                <a:hlinkClick r:id="rId14" tooltip="סן פרנסיסקו"/>
              </a:rPr>
              <a:t>סן פרנסיסקו</a:t>
            </a:r>
            <a:r>
              <a:rPr lang="he-IL" sz="1200" b="0" i="0" kern="1200" dirty="0" smtClean="0">
                <a:solidFill>
                  <a:schemeClr val="tx1"/>
                </a:solidFill>
                <a:latin typeface="+mn-lt"/>
                <a:ea typeface="+mn-ea"/>
                <a:cs typeface="+mn-cs"/>
              </a:rPr>
              <a:t> בארצות הברית), נמכרה החברה במרץ 2009 לקרן במחיר של 160 מיליון דולר.‏</a:t>
            </a:r>
            <a:r>
              <a:rPr lang="he-IL" sz="1200" b="0" i="0" u="none" strike="noStrike" kern="1200" baseline="30000" dirty="0" smtClean="0">
                <a:solidFill>
                  <a:schemeClr val="tx1"/>
                </a:solidFill>
                <a:latin typeface="+mn-lt"/>
                <a:ea typeface="+mn-ea"/>
                <a:cs typeface="+mn-cs"/>
                <a:hlinkClick r:id="rId15"/>
              </a:rPr>
              <a:t>[1]</a:t>
            </a:r>
            <a:r>
              <a:rPr lang="he-IL" sz="1200" b="0" i="0" kern="1200" dirty="0" smtClean="0">
                <a:solidFill>
                  <a:schemeClr val="tx1"/>
                </a:solidFill>
                <a:latin typeface="+mn-lt"/>
                <a:ea typeface="+mn-ea"/>
                <a:cs typeface="+mn-cs"/>
              </a:rPr>
              <a:t> לאחר הרכישה מוזגה אלאדין לתוך חברת </a:t>
            </a:r>
            <a:r>
              <a:rPr lang="en-US" sz="1200" b="0" i="0" kern="1200" dirty="0" err="1" smtClean="0">
                <a:solidFill>
                  <a:schemeClr val="tx1"/>
                </a:solidFill>
                <a:latin typeface="+mn-lt"/>
                <a:ea typeface="+mn-ea"/>
                <a:cs typeface="+mn-cs"/>
              </a:rPr>
              <a:t>SafeNet</a:t>
            </a:r>
            <a:r>
              <a:rPr lang="en-US" sz="1200" b="0" i="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1B6C9C2-A40B-490A-864F-D498200D24A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D0927-FC08-4A68-B78F-DB804E333C29}" type="datetimeFigureOut">
              <a:rPr lang="en-US" smtClean="0"/>
              <a:pPr/>
              <a:t>11/29/2014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22E27-22B1-42B9-84F1-86BEB4B372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0927-FC08-4A68-B78F-DB804E333C29}" type="datetimeFigureOut">
              <a:rPr lang="en-US" smtClean="0"/>
              <a:pPr/>
              <a:t>11/29/2014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22E27-22B1-42B9-84F1-86BEB4B372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IJXBet--kvg" TargetMode="External"/><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yZDHm7kyEN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67" name="Picture 31"/>
          <p:cNvPicPr>
            <a:picLocks noChangeAspect="1" noChangeArrowheads="1"/>
          </p:cNvPicPr>
          <p:nvPr/>
        </p:nvPicPr>
        <p:blipFill>
          <a:blip r:embed="rId3" cstate="print"/>
          <a:srcRect/>
          <a:stretch>
            <a:fillRect/>
          </a:stretch>
        </p:blipFill>
        <p:spPr bwMode="auto">
          <a:xfrm>
            <a:off x="7596336" y="1540743"/>
            <a:ext cx="1543050" cy="3400425"/>
          </a:xfrm>
          <a:prstGeom prst="rect">
            <a:avLst/>
          </a:prstGeom>
          <a:noFill/>
          <a:ln w="9525">
            <a:noFill/>
            <a:miter lim="800000"/>
            <a:headEnd/>
            <a:tailEnd/>
          </a:ln>
        </p:spPr>
      </p:pic>
      <p:pic>
        <p:nvPicPr>
          <p:cNvPr id="14366" name="Picture 30" descr="http://img1.wikia.nocookie.net/__cb20130909182419/maditsmadfunny/images/e/ee/Rubik's_Cube_cropped.jpg"/>
          <p:cNvPicPr>
            <a:picLocks noChangeAspect="1" noChangeArrowheads="1"/>
          </p:cNvPicPr>
          <p:nvPr/>
        </p:nvPicPr>
        <p:blipFill>
          <a:blip r:embed="rId4" cstate="print"/>
          <a:srcRect/>
          <a:stretch>
            <a:fillRect/>
          </a:stretch>
        </p:blipFill>
        <p:spPr bwMode="auto">
          <a:xfrm>
            <a:off x="7003087" y="0"/>
            <a:ext cx="2140913" cy="1628800"/>
          </a:xfrm>
          <a:prstGeom prst="rect">
            <a:avLst/>
          </a:prstGeom>
          <a:noFill/>
        </p:spPr>
      </p:pic>
      <p:pic>
        <p:nvPicPr>
          <p:cNvPr id="14338" name="Picture 2" descr="http://www.naaree.com/wp-content/uploads/2012/08/Eshwari-Green-Land-SHG.jpg"/>
          <p:cNvPicPr>
            <a:picLocks noChangeAspect="1" noChangeArrowheads="1"/>
          </p:cNvPicPr>
          <p:nvPr/>
        </p:nvPicPr>
        <p:blipFill>
          <a:blip r:embed="rId5" cstate="print"/>
          <a:srcRect/>
          <a:stretch>
            <a:fillRect/>
          </a:stretch>
        </p:blipFill>
        <p:spPr bwMode="auto">
          <a:xfrm>
            <a:off x="0" y="-171400"/>
            <a:ext cx="3800475" cy="2533651"/>
          </a:xfrm>
          <a:prstGeom prst="rect">
            <a:avLst/>
          </a:prstGeom>
          <a:noFill/>
        </p:spPr>
      </p:pic>
      <p:sp>
        <p:nvSpPr>
          <p:cNvPr id="2" name="Title 1"/>
          <p:cNvSpPr>
            <a:spLocks noGrp="1"/>
          </p:cNvSpPr>
          <p:nvPr>
            <p:ph type="ctrTitle"/>
          </p:nvPr>
        </p:nvSpPr>
        <p:spPr>
          <a:xfrm>
            <a:off x="611560" y="2348880"/>
            <a:ext cx="7056784" cy="936104"/>
          </a:xfrm>
          <a:solidFill>
            <a:schemeClr val="tx1"/>
          </a:solidFill>
        </p:spPr>
        <p:txBody>
          <a:bodyPr/>
          <a:lstStyle/>
          <a:p>
            <a:pPr algn="r"/>
            <a:r>
              <a:rPr lang="he-IL" b="1" dirty="0">
                <a:solidFill>
                  <a:srgbClr val="FF0000"/>
                </a:solidFill>
                <a:hlinkClick r:id="rId6"/>
              </a:rPr>
              <a:t>יזמות במבט אינטרדיסציפלינרי</a:t>
            </a:r>
            <a:endParaRPr lang="en-US" dirty="0">
              <a:solidFill>
                <a:srgbClr val="FF0000"/>
              </a:solidFill>
              <a:hlinkClick r:id="rId6"/>
            </a:endParaRPr>
          </a:p>
        </p:txBody>
      </p:sp>
      <p:pic>
        <p:nvPicPr>
          <p:cNvPr id="14353" name="Picture 17" descr="http://3.bp.blogspot.com/-u20MldbA2NE/UuEgHWfq7AI/AAAAAAAC0QY/0hR0W0y9_p4/s1600/innovation8.jpg"/>
          <p:cNvPicPr>
            <a:picLocks noChangeAspect="1" noChangeArrowheads="1"/>
          </p:cNvPicPr>
          <p:nvPr/>
        </p:nvPicPr>
        <p:blipFill>
          <a:blip r:embed="rId7" cstate="print"/>
          <a:srcRect/>
          <a:stretch>
            <a:fillRect/>
          </a:stretch>
        </p:blipFill>
        <p:spPr bwMode="auto">
          <a:xfrm>
            <a:off x="5220072" y="3212976"/>
            <a:ext cx="2520280" cy="1681027"/>
          </a:xfrm>
          <a:prstGeom prst="rect">
            <a:avLst/>
          </a:prstGeom>
          <a:noFill/>
        </p:spPr>
      </p:pic>
      <p:pic>
        <p:nvPicPr>
          <p:cNvPr id="14355" name="Picture 19" descr="https://encrypted-tbn3.gstatic.com/images?q=tbn:ANd9GcTlh1xwOp1IpS2iZm3eRwzljtEHyLxH_4k8igIiXkuY2pMg0buc3g"/>
          <p:cNvPicPr>
            <a:picLocks noChangeAspect="1" noChangeArrowheads="1"/>
          </p:cNvPicPr>
          <p:nvPr/>
        </p:nvPicPr>
        <p:blipFill>
          <a:blip r:embed="rId8" cstate="print"/>
          <a:srcRect/>
          <a:stretch>
            <a:fillRect/>
          </a:stretch>
        </p:blipFill>
        <p:spPr bwMode="auto">
          <a:xfrm>
            <a:off x="3779912" y="0"/>
            <a:ext cx="3240360" cy="2348880"/>
          </a:xfrm>
          <a:prstGeom prst="rect">
            <a:avLst/>
          </a:prstGeom>
          <a:noFill/>
        </p:spPr>
      </p:pic>
      <p:pic>
        <p:nvPicPr>
          <p:cNvPr id="14357" name="Picture 21" descr="https://agoracommodities.com/wp-content/uploads/2013/11/success.jpg"/>
          <p:cNvPicPr>
            <a:picLocks noChangeAspect="1" noChangeArrowheads="1"/>
          </p:cNvPicPr>
          <p:nvPr/>
        </p:nvPicPr>
        <p:blipFill>
          <a:blip r:embed="rId9" cstate="print"/>
          <a:srcRect/>
          <a:stretch>
            <a:fillRect/>
          </a:stretch>
        </p:blipFill>
        <p:spPr bwMode="auto">
          <a:xfrm>
            <a:off x="1128149" y="3191477"/>
            <a:ext cx="2507747" cy="1677683"/>
          </a:xfrm>
          <a:prstGeom prst="rect">
            <a:avLst/>
          </a:prstGeom>
          <a:noFill/>
        </p:spPr>
      </p:pic>
      <p:pic>
        <p:nvPicPr>
          <p:cNvPr id="14360" name="Picture 24"/>
          <p:cNvPicPr>
            <a:picLocks noChangeAspect="1" noChangeArrowheads="1"/>
          </p:cNvPicPr>
          <p:nvPr/>
        </p:nvPicPr>
        <p:blipFill>
          <a:blip r:embed="rId10" cstate="print"/>
          <a:srcRect/>
          <a:stretch>
            <a:fillRect/>
          </a:stretch>
        </p:blipFill>
        <p:spPr bwMode="auto">
          <a:xfrm>
            <a:off x="3581772" y="3196934"/>
            <a:ext cx="1638300" cy="1609725"/>
          </a:xfrm>
          <a:prstGeom prst="rect">
            <a:avLst/>
          </a:prstGeom>
          <a:noFill/>
          <a:ln w="9525">
            <a:noFill/>
            <a:miter lim="800000"/>
            <a:headEnd/>
            <a:tailEnd/>
          </a:ln>
        </p:spPr>
      </p:pic>
      <p:pic>
        <p:nvPicPr>
          <p:cNvPr id="14369" name="Picture 33" descr="http://img2.wikia.nocookie.net/__cb20130608032651/drpanda-survivor-org/images/e/eb/Power_Key.jpg"/>
          <p:cNvPicPr>
            <a:picLocks noChangeAspect="1" noChangeArrowheads="1"/>
          </p:cNvPicPr>
          <p:nvPr/>
        </p:nvPicPr>
        <p:blipFill>
          <a:blip r:embed="rId11" cstate="print"/>
          <a:srcRect/>
          <a:stretch>
            <a:fillRect/>
          </a:stretch>
        </p:blipFill>
        <p:spPr bwMode="auto">
          <a:xfrm rot="16200000">
            <a:off x="-651177" y="3000057"/>
            <a:ext cx="2448272" cy="1145918"/>
          </a:xfrm>
          <a:prstGeom prst="rect">
            <a:avLst/>
          </a:prstGeom>
          <a:noFill/>
        </p:spPr>
      </p:pic>
      <p:pic>
        <p:nvPicPr>
          <p:cNvPr id="14351" name="Picture 15" descr="http://www.itbusinessedge.com/imagesvr_ce/6434/DonStiflingInnovation00.jpg"/>
          <p:cNvPicPr>
            <a:picLocks noChangeAspect="1" noChangeArrowheads="1"/>
          </p:cNvPicPr>
          <p:nvPr/>
        </p:nvPicPr>
        <p:blipFill>
          <a:blip r:embed="rId12" cstate="print"/>
          <a:srcRect/>
          <a:stretch>
            <a:fillRect/>
          </a:stretch>
        </p:blipFill>
        <p:spPr bwMode="auto">
          <a:xfrm>
            <a:off x="-36512" y="4797152"/>
            <a:ext cx="2555776" cy="2123260"/>
          </a:xfrm>
          <a:prstGeom prst="rect">
            <a:avLst/>
          </a:prstGeom>
          <a:noFill/>
        </p:spPr>
      </p:pic>
      <p:pic>
        <p:nvPicPr>
          <p:cNvPr id="14372" name="Picture 36"/>
          <p:cNvPicPr>
            <a:picLocks noChangeAspect="1" noChangeArrowheads="1"/>
          </p:cNvPicPr>
          <p:nvPr/>
        </p:nvPicPr>
        <p:blipFill>
          <a:blip r:embed="rId13" cstate="print"/>
          <a:srcRect/>
          <a:stretch>
            <a:fillRect/>
          </a:stretch>
        </p:blipFill>
        <p:spPr bwMode="auto">
          <a:xfrm rot="16200000">
            <a:off x="7166275" y="1389365"/>
            <a:ext cx="792087" cy="1076146"/>
          </a:xfrm>
          <a:prstGeom prst="rect">
            <a:avLst/>
          </a:prstGeom>
          <a:noFill/>
          <a:ln w="9525">
            <a:noFill/>
            <a:miter lim="800000"/>
            <a:headEnd/>
            <a:tailEnd/>
          </a:ln>
        </p:spPr>
      </p:pic>
      <p:pic>
        <p:nvPicPr>
          <p:cNvPr id="14373" name="Picture 37"/>
          <p:cNvPicPr>
            <a:picLocks noChangeAspect="1" noChangeArrowheads="1"/>
          </p:cNvPicPr>
          <p:nvPr/>
        </p:nvPicPr>
        <p:blipFill>
          <a:blip r:embed="rId14" cstate="print"/>
          <a:srcRect/>
          <a:stretch>
            <a:fillRect/>
          </a:stretch>
        </p:blipFill>
        <p:spPr bwMode="auto">
          <a:xfrm>
            <a:off x="2523692" y="4741186"/>
            <a:ext cx="3904474" cy="2116814"/>
          </a:xfrm>
          <a:prstGeom prst="rect">
            <a:avLst/>
          </a:prstGeom>
          <a:noFill/>
          <a:ln w="9525">
            <a:noFill/>
            <a:miter lim="800000"/>
            <a:headEnd/>
            <a:tailEnd/>
          </a:ln>
        </p:spPr>
      </p:pic>
      <p:pic>
        <p:nvPicPr>
          <p:cNvPr id="14375" name="Picture 39" descr="http://blog.omnipress.com/wp-content/uploads/2010/11/evolving-printer.jpg"/>
          <p:cNvPicPr>
            <a:picLocks noChangeAspect="1" noChangeArrowheads="1"/>
          </p:cNvPicPr>
          <p:nvPr/>
        </p:nvPicPr>
        <p:blipFill>
          <a:blip r:embed="rId15" cstate="print"/>
          <a:srcRect/>
          <a:stretch>
            <a:fillRect/>
          </a:stretch>
        </p:blipFill>
        <p:spPr bwMode="auto">
          <a:xfrm>
            <a:off x="6433841" y="4797152"/>
            <a:ext cx="2714587" cy="20882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116632"/>
            <a:ext cx="3667944" cy="1080120"/>
          </a:xfrm>
        </p:spPr>
        <p:txBody>
          <a:bodyPr/>
          <a:lstStyle/>
          <a:p>
            <a:r>
              <a:rPr lang="he-IL" b="1" dirty="0" smtClean="0">
                <a:solidFill>
                  <a:schemeClr val="bg2">
                    <a:lumMod val="60000"/>
                    <a:lumOff val="40000"/>
                  </a:schemeClr>
                </a:solidFill>
                <a:effectLst>
                  <a:outerShdw blurRad="38100" dist="38100" dir="2700000" algn="tl">
                    <a:srgbClr val="000000">
                      <a:alpha val="43137"/>
                    </a:srgbClr>
                  </a:outerShdw>
                </a:effectLst>
                <a:cs typeface="+mn-cs"/>
              </a:rPr>
              <a:t>מה בהמשך</a:t>
            </a:r>
            <a:endParaRPr lang="en-US" b="1" dirty="0">
              <a:solidFill>
                <a:schemeClr val="bg2">
                  <a:lumMod val="60000"/>
                  <a:lumOff val="40000"/>
                </a:schemeClr>
              </a:solidFill>
              <a:effectLst>
                <a:outerShdw blurRad="38100" dist="38100" dir="2700000" algn="tl">
                  <a:srgbClr val="000000">
                    <a:alpha val="43137"/>
                  </a:srgbClr>
                </a:outerShdw>
              </a:effectLst>
              <a:cs typeface="+mn-cs"/>
            </a:endParaRPr>
          </a:p>
        </p:txBody>
      </p:sp>
      <p:sp>
        <p:nvSpPr>
          <p:cNvPr id="3" name="Subtitle 2"/>
          <p:cNvSpPr>
            <a:spLocks noGrp="1"/>
          </p:cNvSpPr>
          <p:nvPr>
            <p:ph type="subTitle" idx="1"/>
          </p:nvPr>
        </p:nvSpPr>
        <p:spPr>
          <a:xfrm>
            <a:off x="4211960" y="1268760"/>
            <a:ext cx="4536504" cy="5328592"/>
          </a:xfrm>
        </p:spPr>
        <p:txBody>
          <a:bodyPr>
            <a:normAutofit fontScale="92500" lnSpcReduction="20000"/>
          </a:bodyPr>
          <a:lstStyle/>
          <a:p>
            <a:pPr algn="r" rtl="1">
              <a:buFont typeface="Wingdings" pitchFamily="2" charset="2"/>
              <a:buChar char="Ø"/>
            </a:pPr>
            <a:r>
              <a:rPr lang="he-IL" dirty="0" smtClean="0">
                <a:solidFill>
                  <a:srgbClr val="008000"/>
                </a:solidFill>
              </a:rPr>
              <a:t> מועדי מפגשים </a:t>
            </a:r>
          </a:p>
          <a:p>
            <a:pPr algn="r" rtl="1">
              <a:buFont typeface="Wingdings" pitchFamily="2" charset="2"/>
              <a:buChar char="Ø"/>
            </a:pPr>
            <a:r>
              <a:rPr lang="he-IL" dirty="0" smtClean="0">
                <a:solidFill>
                  <a:srgbClr val="008000"/>
                </a:solidFill>
              </a:rPr>
              <a:t> @ </a:t>
            </a:r>
            <a:r>
              <a:rPr lang="en-US" dirty="0" smtClean="0">
                <a:solidFill>
                  <a:srgbClr val="008000"/>
                </a:solidFill>
              </a:rPr>
              <a:t>VS</a:t>
            </a:r>
            <a:r>
              <a:rPr lang="he-IL" dirty="0" smtClean="0">
                <a:solidFill>
                  <a:srgbClr val="008000"/>
                </a:solidFill>
              </a:rPr>
              <a:t> </a:t>
            </a:r>
          </a:p>
          <a:p>
            <a:pPr algn="r" rtl="1">
              <a:buFont typeface="Wingdings" pitchFamily="2" charset="2"/>
              <a:buChar char="Ø"/>
            </a:pPr>
            <a:r>
              <a:rPr lang="he-IL" dirty="0" smtClean="0">
                <a:solidFill>
                  <a:srgbClr val="008000"/>
                </a:solidFill>
              </a:rPr>
              <a:t> גיוס</a:t>
            </a:r>
          </a:p>
          <a:p>
            <a:pPr algn="r" rtl="1">
              <a:buFont typeface="Wingdings" pitchFamily="2" charset="2"/>
              <a:buChar char="Ø"/>
            </a:pPr>
            <a:r>
              <a:rPr lang="he-IL" dirty="0" smtClean="0">
                <a:solidFill>
                  <a:srgbClr val="008000"/>
                </a:solidFill>
              </a:rPr>
              <a:t> אג'נדה למפגשים הבאים</a:t>
            </a:r>
          </a:p>
          <a:p>
            <a:pPr algn="r" rtl="1">
              <a:buFont typeface="Wingdings" pitchFamily="2" charset="2"/>
              <a:buChar char="Ø"/>
            </a:pPr>
            <a:r>
              <a:rPr lang="he-IL" dirty="0">
                <a:solidFill>
                  <a:srgbClr val="008000"/>
                </a:solidFill>
              </a:rPr>
              <a:t> </a:t>
            </a:r>
            <a:r>
              <a:rPr lang="he-IL" dirty="0" smtClean="0">
                <a:solidFill>
                  <a:srgbClr val="008000"/>
                </a:solidFill>
              </a:rPr>
              <a:t>נושאים:</a:t>
            </a:r>
          </a:p>
          <a:p>
            <a:pPr lvl="1" algn="r" rtl="1">
              <a:buSzPct val="67000"/>
              <a:buFont typeface="Wingdings" pitchFamily="2" charset="2"/>
              <a:buChar char="§"/>
            </a:pPr>
            <a:r>
              <a:rPr lang="he-IL" sz="3000" dirty="0" smtClean="0">
                <a:solidFill>
                  <a:srgbClr val="008000"/>
                </a:solidFill>
              </a:rPr>
              <a:t> מהי יזמות</a:t>
            </a:r>
          </a:p>
          <a:p>
            <a:pPr lvl="1" algn="r" rtl="1">
              <a:buSzPct val="67000"/>
              <a:buFont typeface="Wingdings" pitchFamily="2" charset="2"/>
              <a:buChar char="§"/>
            </a:pPr>
            <a:r>
              <a:rPr lang="he-IL" sz="3000" dirty="0">
                <a:solidFill>
                  <a:srgbClr val="008000"/>
                </a:solidFill>
              </a:rPr>
              <a:t> </a:t>
            </a:r>
            <a:r>
              <a:rPr lang="he-IL" sz="3000" dirty="0" smtClean="0">
                <a:solidFill>
                  <a:srgbClr val="008000"/>
                </a:solidFill>
              </a:rPr>
              <a:t>מגדר</a:t>
            </a:r>
          </a:p>
          <a:p>
            <a:pPr lvl="1" algn="r" rtl="1">
              <a:buSzPct val="67000"/>
              <a:buFont typeface="Wingdings" pitchFamily="2" charset="2"/>
              <a:buChar char="§"/>
            </a:pPr>
            <a:r>
              <a:rPr lang="he-IL" sz="3000" dirty="0" smtClean="0">
                <a:solidFill>
                  <a:srgbClr val="008000"/>
                </a:solidFill>
              </a:rPr>
              <a:t> טכנולוגיה</a:t>
            </a:r>
          </a:p>
          <a:p>
            <a:pPr lvl="1" algn="r" rtl="1">
              <a:buSzPct val="67000"/>
              <a:buFont typeface="Wingdings" pitchFamily="2" charset="2"/>
              <a:buChar char="§"/>
            </a:pPr>
            <a:r>
              <a:rPr lang="he-IL" sz="3000" dirty="0">
                <a:solidFill>
                  <a:srgbClr val="008000"/>
                </a:solidFill>
              </a:rPr>
              <a:t> </a:t>
            </a:r>
            <a:r>
              <a:rPr lang="he-IL" sz="3000" dirty="0" smtClean="0">
                <a:solidFill>
                  <a:srgbClr val="008000"/>
                </a:solidFill>
              </a:rPr>
              <a:t>דת </a:t>
            </a:r>
          </a:p>
          <a:p>
            <a:pPr lvl="1" algn="r" rtl="1">
              <a:buSzPct val="67000"/>
              <a:buFont typeface="Wingdings" pitchFamily="2" charset="2"/>
              <a:buChar char="§"/>
            </a:pPr>
            <a:r>
              <a:rPr lang="he-IL" sz="3000" dirty="0" smtClean="0">
                <a:solidFill>
                  <a:srgbClr val="008000"/>
                </a:solidFill>
              </a:rPr>
              <a:t> אתניות</a:t>
            </a:r>
          </a:p>
          <a:p>
            <a:pPr lvl="1" algn="r" rtl="1">
              <a:buSzPct val="67000"/>
              <a:buFont typeface="Wingdings" pitchFamily="2" charset="2"/>
              <a:buChar char="§"/>
            </a:pPr>
            <a:r>
              <a:rPr lang="he-IL" sz="3000" dirty="0">
                <a:solidFill>
                  <a:srgbClr val="008000"/>
                </a:solidFill>
              </a:rPr>
              <a:t> </a:t>
            </a:r>
            <a:r>
              <a:rPr lang="he-IL" sz="3000" dirty="0" smtClean="0">
                <a:solidFill>
                  <a:srgbClr val="008000"/>
                </a:solidFill>
              </a:rPr>
              <a:t>רישות חברתי ועסקי</a:t>
            </a:r>
          </a:p>
          <a:p>
            <a:pPr lvl="1" algn="r" rtl="1">
              <a:buSzPct val="67000"/>
              <a:buFont typeface="Wingdings" pitchFamily="2" charset="2"/>
              <a:buChar char="§"/>
            </a:pPr>
            <a:r>
              <a:rPr lang="he-IL" sz="3000" dirty="0">
                <a:solidFill>
                  <a:srgbClr val="008000"/>
                </a:solidFill>
              </a:rPr>
              <a:t> </a:t>
            </a:r>
            <a:r>
              <a:rPr lang="he-IL" sz="3000" dirty="0" smtClean="0">
                <a:solidFill>
                  <a:srgbClr val="008000"/>
                </a:solidFill>
              </a:rPr>
              <a:t>הבטים מוסדיים ומבניים</a:t>
            </a:r>
            <a:endParaRPr lang="en-US" sz="3000" dirty="0">
              <a:solidFill>
                <a:srgbClr val="008000"/>
              </a:solidFill>
            </a:endParaRPr>
          </a:p>
        </p:txBody>
      </p:sp>
      <p:pic>
        <p:nvPicPr>
          <p:cNvPr id="33794" name="Picture 2" descr="http://churchcrunch.com/wp-content/uploads/2009/10/paths.jpg"/>
          <p:cNvPicPr>
            <a:picLocks noChangeAspect="1" noChangeArrowheads="1"/>
          </p:cNvPicPr>
          <p:nvPr/>
        </p:nvPicPr>
        <p:blipFill>
          <a:blip r:embed="rId3" cstate="print"/>
          <a:srcRect/>
          <a:stretch>
            <a:fillRect/>
          </a:stretch>
        </p:blipFill>
        <p:spPr bwMode="auto">
          <a:xfrm>
            <a:off x="0" y="0"/>
            <a:ext cx="4256606" cy="6858000"/>
          </a:xfrm>
          <a:prstGeom prst="rect">
            <a:avLst/>
          </a:prstGeom>
          <a:noFill/>
        </p:spPr>
      </p:pic>
      <p:pic>
        <p:nvPicPr>
          <p:cNvPr id="2050" name="Picture 2" descr="http://www.npaworldwide.com/wp-content/uploads/2012/09/whatsapp-logo-color-symbol.png"/>
          <p:cNvPicPr>
            <a:picLocks noChangeAspect="1" noChangeArrowheads="1"/>
          </p:cNvPicPr>
          <p:nvPr/>
        </p:nvPicPr>
        <p:blipFill>
          <a:blip r:embed="rId4" cstate="print"/>
          <a:srcRect/>
          <a:stretch>
            <a:fillRect/>
          </a:stretch>
        </p:blipFill>
        <p:spPr bwMode="auto">
          <a:xfrm>
            <a:off x="6444208" y="1612758"/>
            <a:ext cx="1103217" cy="65848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amazingpics.com/wp-content/uploads/2012/12/The-Lonely-Bull.jpg"/>
          <p:cNvPicPr>
            <a:picLocks noChangeAspect="1" noChangeArrowheads="1"/>
          </p:cNvPicPr>
          <p:nvPr/>
        </p:nvPicPr>
        <p:blipFill>
          <a:blip r:embed="rId3" cstate="print"/>
          <a:srcRect/>
          <a:stretch>
            <a:fillRect/>
          </a:stretch>
        </p:blipFill>
        <p:spPr bwMode="auto">
          <a:xfrm>
            <a:off x="179589" y="836712"/>
            <a:ext cx="8820977" cy="50405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332656"/>
            <a:ext cx="9141212" cy="616530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authorhive.files.wordpress.com/2011/03/colors-inspire.jpg"/>
          <p:cNvPicPr>
            <a:picLocks noChangeAspect="1" noChangeArrowheads="1"/>
          </p:cNvPicPr>
          <p:nvPr/>
        </p:nvPicPr>
        <p:blipFill>
          <a:blip r:embed="rId3" cstate="print"/>
          <a:srcRect/>
          <a:stretch>
            <a:fillRect/>
          </a:stretch>
        </p:blipFill>
        <p:spPr bwMode="auto">
          <a:xfrm>
            <a:off x="1242199" y="1"/>
            <a:ext cx="701806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1.ynet.co.il/PicServer2/02012008/1375308/D406-086_wh.jpg"/>
          <p:cNvPicPr>
            <a:picLocks noChangeAspect="1" noChangeArrowheads="1"/>
          </p:cNvPicPr>
          <p:nvPr/>
        </p:nvPicPr>
        <p:blipFill>
          <a:blip r:embed="rId3" cstate="print"/>
          <a:srcRect/>
          <a:stretch>
            <a:fillRect/>
          </a:stretch>
        </p:blipFill>
        <p:spPr bwMode="auto">
          <a:xfrm>
            <a:off x="35496" y="0"/>
            <a:ext cx="9036495" cy="69093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ushistoryimages.com/images/christopher-columbus-maps/fullsize/christopher-columbus-maps-4.jpg"/>
          <p:cNvPicPr>
            <a:picLocks noChangeAspect="1" noChangeArrowheads="1"/>
          </p:cNvPicPr>
          <p:nvPr/>
        </p:nvPicPr>
        <p:blipFill>
          <a:blip r:embed="rId3" cstate="print"/>
          <a:srcRect/>
          <a:stretch>
            <a:fillRect/>
          </a:stretch>
        </p:blipFill>
        <p:spPr bwMode="auto">
          <a:xfrm>
            <a:off x="107504" y="404664"/>
            <a:ext cx="8964488" cy="59912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d3thflcq1yqzn0.cloudfront.net/000408062_prevstill.jpeg"/>
          <p:cNvPicPr>
            <a:picLocks noChangeAspect="1" noChangeArrowheads="1"/>
          </p:cNvPicPr>
          <p:nvPr/>
        </p:nvPicPr>
        <p:blipFill>
          <a:blip r:embed="rId3" cstate="print"/>
          <a:srcRect/>
          <a:stretch>
            <a:fillRect/>
          </a:stretch>
        </p:blipFill>
        <p:spPr bwMode="auto">
          <a:xfrm>
            <a:off x="0" y="764704"/>
            <a:ext cx="9144000" cy="51434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ucocukuniversitesi.com/wp-content/uploads/2014/10/spermatozoid_oocyte_recognition_mechanisms.jpg"/>
          <p:cNvPicPr>
            <a:picLocks noChangeAspect="1" noChangeArrowheads="1"/>
          </p:cNvPicPr>
          <p:nvPr/>
        </p:nvPicPr>
        <p:blipFill>
          <a:blip r:embed="rId3" cstate="print"/>
          <a:srcRect/>
          <a:stretch>
            <a:fillRect/>
          </a:stretch>
        </p:blipFill>
        <p:spPr bwMode="auto">
          <a:xfrm>
            <a:off x="144016" y="44624"/>
            <a:ext cx="8892480" cy="66693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kXXY9Eul-1c/Uii4pibsrqI/AAAAAAAALSk/dcP1-K1k3B8/s1600/disney_aladdin_genie_wallpaper-normal.jpg"/>
          <p:cNvPicPr>
            <a:picLocks noChangeAspect="1" noChangeArrowheads="1"/>
          </p:cNvPicPr>
          <p:nvPr/>
        </p:nvPicPr>
        <p:blipFill>
          <a:blip r:embed="rId3" cstate="print"/>
          <a:srcRect/>
          <a:stretch>
            <a:fillRect/>
          </a:stretch>
        </p:blipFill>
        <p:spPr bwMode="auto">
          <a:xfrm>
            <a:off x="179512" y="170638"/>
            <a:ext cx="8760973" cy="6570730"/>
          </a:xfrm>
          <a:prstGeom prst="rect">
            <a:avLst/>
          </a:prstGeom>
          <a:noFill/>
        </p:spPr>
      </p:pic>
      <p:sp>
        <p:nvSpPr>
          <p:cNvPr id="3" name="Isosceles Triangle 2">
            <a:hlinkClick r:id="rId4"/>
          </p:cNvPr>
          <p:cNvSpPr/>
          <p:nvPr/>
        </p:nvSpPr>
        <p:spPr>
          <a:xfrm rot="5400000">
            <a:off x="467544" y="5445224"/>
            <a:ext cx="1080120" cy="122413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350</Words>
  <Application>Microsoft Office PowerPoint</Application>
  <PresentationFormat>On-screen Show (4:3)</PresentationFormat>
  <Paragraphs>74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יזמות במבט אינטרדיסציפלינרי</vt:lpstr>
      <vt:lpstr>Slide 2</vt:lpstr>
      <vt:lpstr>Slide 3</vt:lpstr>
      <vt:lpstr>Slide 4</vt:lpstr>
      <vt:lpstr>Slide 5</vt:lpstr>
      <vt:lpstr>Slide 6</vt:lpstr>
      <vt:lpstr>Slide 7</vt:lpstr>
      <vt:lpstr>Slide 8</vt:lpstr>
      <vt:lpstr>Slide 9</vt:lpstr>
      <vt:lpstr>מה בהמשך</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2gather</dc:title>
  <dc:creator>yaely</dc:creator>
  <cp:lastModifiedBy>yaely</cp:lastModifiedBy>
  <cp:revision>13</cp:revision>
  <dcterms:created xsi:type="dcterms:W3CDTF">2014-11-24T08:27:53Z</dcterms:created>
  <dcterms:modified xsi:type="dcterms:W3CDTF">2014-11-29T18:32:44Z</dcterms:modified>
</cp:coreProperties>
</file>